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81e207b1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81e207b1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81e207b1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81e207b1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8e702a97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8e702a97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e702a97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8e702a97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e702a97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8e702a97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8e702a9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8e702a9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8e702a97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8e702a97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8e702a97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8e702a97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8e702a97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8e702a97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81e25bf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81e25bf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81e25bf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81e25b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81e25bf4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81e25bf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81e207b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81e207b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8e702a9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8e702a9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8e702a9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8e702a9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81e207b1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81e207b1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81e207b1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81e207b1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neptune.ai/blog/explainability-auditability-ml-definitions-techniques-tools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2.gif"/><Relationship Id="rId6" Type="http://schemas.openxmlformats.org/officeDocument/2006/relationships/image" Target="../media/image15.png"/><Relationship Id="rId7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68995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8" Type="http://schemas.openxmlformats.org/officeDocument/2006/relationships/hyperlink" Target="https://lrpserver.hhi.fraunhofer.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for Bioinformatics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268200" y="2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268200" y="847975"/>
            <a:ext cx="4594800" cy="4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eproducibility, helps identify data issues, and addresses biases.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Detailed documentation of data preprocessing steps:</a:t>
            </a:r>
            <a:r>
              <a:rPr lang="en"/>
              <a:t> Recording and describing the processes applied to raw data before it is fed into a machine learning model. Accounts of how the data has been prepared for analysis.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/>
              <a:t>Version control for models:</a:t>
            </a:r>
            <a:r>
              <a:rPr lang="en"/>
              <a:t> Systematic way to organize, document, and retrieve different versions of models throughout the development and deployment process.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900" y="385725"/>
            <a:ext cx="3976199" cy="198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00" y="2524724"/>
            <a:ext cx="3976199" cy="2266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7722850" y="3252275"/>
            <a:ext cx="153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990000"/>
                </a:solidFill>
              </a:rPr>
              <a:t>Traceability</a:t>
            </a:r>
            <a:endParaRPr b="1" i="1" sz="15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Auditability</a:t>
            </a:r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11700" y="1152475"/>
            <a:ext cx="5519100" cy="3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of the need for monitoring and logging: Ensures ongoing performance, identifies issues, and supports regulatory compliance.</a:t>
            </a:r>
            <a:endParaRPr/>
          </a:p>
          <a:p>
            <a:pPr indent="-325755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Logging data inputs: </a:t>
            </a:r>
            <a:r>
              <a:rPr lang="en"/>
              <a:t>S</a:t>
            </a:r>
            <a:r>
              <a:rPr lang="en"/>
              <a:t>ource of the data, timestamp, and specific features or variables used as input.Traceability and reproducibility.</a:t>
            </a:r>
            <a:endParaRPr/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Tracking model predictions:</a:t>
            </a:r>
            <a:r>
              <a:rPr lang="en"/>
              <a:t> Predicted classes or values, confidence scores, and any associated metadata. Assessing model performance, identifying errors, and validating the model's output against ground truth</a:t>
            </a:r>
            <a:endParaRPr/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Monitoring system changes: </a:t>
            </a:r>
            <a:r>
              <a:rPr lang="en"/>
              <a:t>Tracking</a:t>
            </a:r>
            <a:r>
              <a:rPr lang="en"/>
              <a:t> any modifications, updates, or enhancements made to the AI system. Ensure that the system remains robust.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12747" l="20153" r="0" t="0"/>
          <a:stretch/>
        </p:blipFill>
        <p:spPr>
          <a:xfrm>
            <a:off x="6200475" y="869373"/>
            <a:ext cx="2829100" cy="15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6298350" y="2440150"/>
            <a:ext cx="29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mlr3: Machine Learning in R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475" y="2840342"/>
            <a:ext cx="2902200" cy="163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for trustworthy AI by the European Commission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570175"/>
            <a:ext cx="85206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Human agency </a:t>
            </a:r>
            <a:r>
              <a:rPr lang="en">
                <a:solidFill>
                  <a:srgbClr val="85200C"/>
                </a:solidFill>
              </a:rPr>
              <a:t>→ Human autonomy , informed decisions, fully understand how to interact with the tool, AI tools should be supervised by human</a:t>
            </a:r>
            <a:endParaRPr>
              <a:solidFill>
                <a:srgbClr val="85200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for trustworthy AI by the European Commission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11700" y="1570175"/>
            <a:ext cx="85206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Human agency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Technical robustness and safety </a:t>
            </a:r>
            <a:r>
              <a:rPr lang="en">
                <a:solidFill>
                  <a:srgbClr val="990000"/>
                </a:solidFill>
              </a:rPr>
              <a:t>→ Resilience to attacks, safety plans, correct judgements (accuracy), reproducibility 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for trustworthy AI by the European Commission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570175"/>
            <a:ext cx="85206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Human agency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Technical robustness and safety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Privacy and data governance </a:t>
            </a:r>
            <a:r>
              <a:rPr lang="en">
                <a:solidFill>
                  <a:srgbClr val="990000"/>
                </a:solidFill>
              </a:rPr>
              <a:t>→ data privacy and protection, good data quality, address social-constructed biases, inaccuracies and errors. Regulate who can access the data.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for </a:t>
            </a:r>
            <a:r>
              <a:rPr lang="en"/>
              <a:t>trustworthy</a:t>
            </a:r>
            <a:r>
              <a:rPr lang="en"/>
              <a:t> AI by the European </a:t>
            </a:r>
            <a:r>
              <a:rPr lang="en"/>
              <a:t>Commission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570175"/>
            <a:ext cx="85206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Human agency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Technical robustness and safety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Privacy and data governance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Transparency </a:t>
            </a:r>
            <a:r>
              <a:rPr lang="en">
                <a:solidFill>
                  <a:srgbClr val="990000"/>
                </a:solidFill>
              </a:rPr>
              <a:t>→ traceability, explainability and accuracy trade-off, clear communication: and AI system should always be identifiable as as such.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for trustworthy AI by the European Commission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570175"/>
            <a:ext cx="85206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Human agency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Technical robustness and safety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Privacy and data governance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Transparency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Diversity, non-discrimination and fairness </a:t>
            </a:r>
            <a:r>
              <a:rPr lang="en">
                <a:solidFill>
                  <a:srgbClr val="990000"/>
                </a:solidFill>
              </a:rPr>
              <a:t>→ Data sets can be affected by historical bias, incompleteness, etc. Harm can also arise from intentional exploitation of known biases. AI systems should be universally accessible.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for trustworthy AI by the European Commission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570175"/>
            <a:ext cx="85206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Human agency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Technical robustness and safety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Privacy and data governance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Transparency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Diversity, non-discrimination and fairness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Societal and environmental wellbeing </a:t>
            </a:r>
            <a:r>
              <a:rPr lang="en">
                <a:solidFill>
                  <a:srgbClr val="990000"/>
                </a:solidFill>
              </a:rPr>
              <a:t>→ Can AI systems enhance or deteriorate social skills? What effect will they have in institutions?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for trustworthy AI by the European Commission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570175"/>
            <a:ext cx="85206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Human agency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Technical robustness and safety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Privacy and data governance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Transparency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Diversity, non-discrimination and fairness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Societal and environmental wellbeing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Accountability </a:t>
            </a:r>
            <a:r>
              <a:rPr lang="en">
                <a:solidFill>
                  <a:srgbClr val="990000"/>
                </a:solidFill>
              </a:rPr>
              <a:t>→ Auditability (internal and external evaluation), plans for minimization of negative impact, protection for entities who raise concerns.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00300" y="304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Our Territory as Bioinformatician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400"/>
            <a:ext cx="3716834" cy="39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634" y="789975"/>
            <a:ext cx="4866619" cy="39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088700" y="475187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222222"/>
                </a:solidFill>
                <a:highlight>
                  <a:srgbClr val="FFFFFF"/>
                </a:highlight>
              </a:rPr>
              <a:t>Wang, L., Liu, Z., Liu, A., &amp; Tao, F. (2021)</a:t>
            </a:r>
            <a:endParaRPr i="1" sz="1100"/>
          </a:p>
        </p:txBody>
      </p:sp>
      <p:sp>
        <p:nvSpPr>
          <p:cNvPr id="63" name="Google Shape;63;p14"/>
          <p:cNvSpPr txBox="1"/>
          <p:nvPr/>
        </p:nvSpPr>
        <p:spPr>
          <a:xfrm>
            <a:off x="282725" y="4501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https://blog.dataiku.com/ai-vs.-machine-learning-vs.-deep-learning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47300" y="196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An example of AI 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9175"/>
            <a:ext cx="4352676" cy="8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11700" y="4626900"/>
            <a:ext cx="25089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</a:rPr>
              <a:t>AI we AIM in long Term</a:t>
            </a:r>
            <a:endParaRPr b="1" sz="1600">
              <a:solidFill>
                <a:srgbClr val="595959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50" y="2489900"/>
            <a:ext cx="3934901" cy="22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114775" y="2792900"/>
            <a:ext cx="20667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11700" y="1973300"/>
            <a:ext cx="11148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</a:rPr>
              <a:t>AI we have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769025"/>
            <a:ext cx="2869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Say: Dataset last updated in 2020</a:t>
            </a:r>
            <a:endParaRPr sz="1300">
              <a:solidFill>
                <a:srgbClr val="595959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033400" y="0"/>
            <a:ext cx="239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</a:rPr>
              <a:t>AI we want in short Term</a:t>
            </a:r>
            <a:endParaRPr b="1" sz="1300">
              <a:solidFill>
                <a:srgbClr val="595959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134" y="322700"/>
            <a:ext cx="4278867" cy="46383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4280775" y="4801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222222"/>
                </a:solidFill>
                <a:highlight>
                  <a:srgbClr val="FFFFFF"/>
                </a:highlight>
              </a:rPr>
              <a:t>Karim, M. R., Islam, T., Shajalal, M., Beyan, O., Lange, C., Cochez, M., ... &amp; Decker, S. (2023)</a:t>
            </a:r>
            <a:endParaRPr i="1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100300" y="304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Some </a:t>
            </a:r>
            <a:r>
              <a:rPr lang="en" sz="2800"/>
              <a:t>Success stories: Empowering Bioinformaticians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0" y="1250300"/>
            <a:ext cx="1846274" cy="11117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64150" y="876800"/>
            <a:ext cx="1764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</a:rPr>
              <a:t>Structural Biology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010425" y="1250300"/>
            <a:ext cx="1305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900"/>
              </a:spcAft>
              <a:buNone/>
            </a:pPr>
            <a:r>
              <a:rPr lang="en">
                <a:solidFill>
                  <a:srgbClr val="444444"/>
                </a:solidFill>
                <a:highlight>
                  <a:srgbClr val="FCFCFC"/>
                </a:highlight>
              </a:rPr>
              <a:t>And </a:t>
            </a:r>
            <a:r>
              <a:rPr lang="en">
                <a:solidFill>
                  <a:srgbClr val="444444"/>
                </a:solidFill>
                <a:highlight>
                  <a:srgbClr val="FCFCFC"/>
                </a:highlight>
              </a:rPr>
              <a:t>AlphaFold Multimer</a:t>
            </a:r>
            <a:endParaRPr>
              <a:solidFill>
                <a:srgbClr val="444444"/>
              </a:solidFill>
              <a:highlight>
                <a:srgbClr val="FCFCFC"/>
              </a:highlight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50" y="2528275"/>
            <a:ext cx="1897920" cy="8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277625" y="828850"/>
            <a:ext cx="1764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</a:rPr>
              <a:t>Genomics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325" y="1168100"/>
            <a:ext cx="1846275" cy="18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6325" y="2966350"/>
            <a:ext cx="2240801" cy="3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240125" y="3589725"/>
            <a:ext cx="168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DRPBind</a:t>
            </a:r>
            <a:endParaRPr b="1" sz="2100"/>
          </a:p>
        </p:txBody>
      </p:sp>
      <p:sp>
        <p:nvSpPr>
          <p:cNvPr id="91" name="Google Shape;91;p16"/>
          <p:cNvSpPr txBox="1"/>
          <p:nvPr/>
        </p:nvSpPr>
        <p:spPr>
          <a:xfrm>
            <a:off x="3240125" y="3229475"/>
            <a:ext cx="16866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350">
                <a:solidFill>
                  <a:schemeClr val="dk1"/>
                </a:solidFill>
              </a:rPr>
              <a:t>ProteInfer</a:t>
            </a:r>
            <a:endParaRPr b="1" sz="2350">
              <a:solidFill>
                <a:schemeClr val="dk1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3277625" y="3914675"/>
            <a:ext cx="176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DeepSpaCE</a:t>
            </a:r>
            <a:endParaRPr b="1" sz="18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9376" y="1031450"/>
            <a:ext cx="2095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6072450" y="876800"/>
            <a:ext cx="1764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</a:rPr>
              <a:t>Medical LLMs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6850" y="2519600"/>
            <a:ext cx="1686600" cy="94871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277625" y="4251925"/>
            <a:ext cx="176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DeepMSA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DeepBLAST</a:t>
            </a:r>
            <a:endParaRPr b="1" sz="18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16847" y="3468325"/>
            <a:ext cx="1557476" cy="147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How </a:t>
            </a:r>
            <a:r>
              <a:rPr b="1" lang="en" sz="2680">
                <a:solidFill>
                  <a:srgbClr val="38761D"/>
                </a:solidFill>
              </a:rPr>
              <a:t>usability</a:t>
            </a:r>
            <a:r>
              <a:rPr lang="en" sz="2680"/>
              <a:t>, </a:t>
            </a:r>
            <a:endParaRPr sz="26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80">
                <a:solidFill>
                  <a:srgbClr val="BF9000"/>
                </a:solidFill>
              </a:rPr>
              <a:t>explainability</a:t>
            </a:r>
            <a:r>
              <a:rPr lang="en" sz="2680"/>
              <a:t>, </a:t>
            </a:r>
            <a:r>
              <a:rPr b="1" lang="en" sz="2680">
                <a:solidFill>
                  <a:srgbClr val="0B5394"/>
                </a:solidFill>
              </a:rPr>
              <a:t>traceability</a:t>
            </a:r>
            <a:r>
              <a:rPr lang="en" sz="2680"/>
              <a:t>, </a:t>
            </a:r>
            <a:r>
              <a:rPr b="1" lang="en" sz="2680">
                <a:solidFill>
                  <a:srgbClr val="990000"/>
                </a:solidFill>
              </a:rPr>
              <a:t>auditability</a:t>
            </a:r>
            <a:r>
              <a:rPr lang="en" sz="2680"/>
              <a:t> can affect the </a:t>
            </a:r>
            <a:endParaRPr sz="26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realization of AI tools for bioinformatics?</a:t>
            </a:r>
            <a:endParaRPr sz="2680"/>
          </a:p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1"/>
                </a:solidFill>
              </a:rPr>
              <a:t>Question 4, group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4832400" y="1402775"/>
            <a:ext cx="3999900" cy="22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</a:rPr>
              <a:t>Usability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Can an AI tool be used to achieve a goal in a safe way?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Are the UI easily used without many errors?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Does it lead to a better outcome while increasing productivity for others?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402675"/>
            <a:ext cx="3999900" cy="22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F9000"/>
                </a:solidFill>
              </a:rPr>
              <a:t>Explainability</a:t>
            </a:r>
            <a:endParaRPr>
              <a:solidFill>
                <a:srgbClr val="BF9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Are the outputs understandable?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Is the purpose of the system correctly communicated?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Capability of explaining the technical processes of the system as well as human decisions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832400" y="640775"/>
            <a:ext cx="3999900" cy="22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B5394"/>
                </a:solidFill>
              </a:rPr>
              <a:t>T</a:t>
            </a:r>
            <a:r>
              <a:rPr lang="en" sz="2800">
                <a:solidFill>
                  <a:srgbClr val="0B5394"/>
                </a:solidFill>
              </a:rPr>
              <a:t>raceability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Follow lineage of the data: data creation/origin, modifications, access, transfers…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Track down the prediction process of an AI, understand </a:t>
            </a:r>
            <a:r>
              <a:rPr i="1" lang="en"/>
              <a:t>how</a:t>
            </a:r>
            <a:r>
              <a:rPr lang="en"/>
              <a:t> a </a:t>
            </a:r>
            <a:r>
              <a:rPr lang="en"/>
              <a:t>decision</a:t>
            </a:r>
            <a:r>
              <a:rPr lang="en"/>
              <a:t> was made.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Bias detection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640675"/>
            <a:ext cx="3999900" cy="22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990000"/>
                </a:solidFill>
              </a:rPr>
              <a:t>Auditability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Events related to the data, e.g. maintain logs on databases </a:t>
            </a:r>
            <a:r>
              <a:rPr lang="en"/>
              <a:t>regarding</a:t>
            </a:r>
            <a:r>
              <a:rPr lang="en"/>
              <a:t> operations (who, what, when…)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Assessing</a:t>
            </a:r>
            <a:r>
              <a:rPr lang="en"/>
              <a:t> an algorithm’s </a:t>
            </a:r>
            <a:r>
              <a:rPr lang="en"/>
              <a:t>safety and </a:t>
            </a:r>
            <a:r>
              <a:rPr lang="en"/>
              <a:t>legality</a:t>
            </a:r>
            <a:endParaRPr/>
          </a:p>
        </p:txBody>
      </p:sp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2572050" y="3042475"/>
            <a:ext cx="3999900" cy="17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74EA7"/>
                </a:solidFill>
              </a:rPr>
              <a:t>A</a:t>
            </a:r>
            <a:r>
              <a:rPr lang="en" sz="2800">
                <a:solidFill>
                  <a:srgbClr val="674EA7"/>
                </a:solidFill>
              </a:rPr>
              <a:t>ccountability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Assign </a:t>
            </a:r>
            <a:r>
              <a:rPr lang="en"/>
              <a:t>responsibility</a:t>
            </a:r>
            <a:r>
              <a:rPr lang="en"/>
              <a:t> to individuals/entities regarding data usage and management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22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82775" y="863550"/>
            <a:ext cx="5100000" cy="40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Researchers (like us) and clinicians may not be AI experts; usability enhances accessibility.</a:t>
            </a:r>
            <a:endParaRPr/>
          </a:p>
          <a:p>
            <a:pPr indent="-325755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❖"/>
            </a:pPr>
            <a:r>
              <a:rPr b="1" lang="en"/>
              <a:t>Intuitive Dashboards</a:t>
            </a:r>
            <a:r>
              <a:rPr lang="en"/>
              <a:t>: Intuitive dashboards in bioinformatics are designed to present key information related to biological data, AI model outputs, or analysis results in a visually accessible format. </a:t>
            </a:r>
            <a:endParaRPr/>
          </a:p>
          <a:p>
            <a:pPr indent="-304165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Use of interactive charts, graphs, and summary statistics to provide a comprehensive overview of the data or model performance.</a:t>
            </a:r>
            <a:endParaRPr/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b="1" lang="en"/>
              <a:t>Simplified Workflows:</a:t>
            </a:r>
            <a:r>
              <a:rPr lang="en"/>
              <a:t> Simplified workflows in bioinformatics aim to make the usage of AI tools and the analysis of biological data more accessible to a broader audience. </a:t>
            </a:r>
            <a:endParaRPr/>
          </a:p>
          <a:p>
            <a:pPr indent="-304165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Automating routine tasks</a:t>
            </a:r>
            <a:endParaRPr/>
          </a:p>
          <a:p>
            <a:pPr indent="-304165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Reducing the number of Manual steps</a:t>
            </a:r>
            <a:endParaRPr/>
          </a:p>
          <a:p>
            <a:pPr indent="-304165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Providing clear guidance on how to proceed through each stage of the analysis.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650" y="231900"/>
            <a:ext cx="3137624" cy="17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650" y="2095425"/>
            <a:ext cx="28194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3650" y="3324150"/>
            <a:ext cx="3137623" cy="96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862" y="4469850"/>
            <a:ext cx="3392976" cy="482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202950" y="14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Explainability (xAI)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00825" y="713250"/>
            <a:ext cx="8694300" cy="20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Ability to understand </a:t>
            </a:r>
            <a:r>
              <a:rPr lang="en"/>
              <a:t>clearly</a:t>
            </a:r>
            <a:r>
              <a:rPr lang="en"/>
              <a:t> </a:t>
            </a:r>
            <a:r>
              <a:rPr lang="en"/>
              <a:t>and openly how a model arrives at a particular decision or prediction. Eg:</a:t>
            </a:r>
            <a:endParaRPr/>
          </a:p>
          <a:p>
            <a:pPr indent="-317182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Decision trees:</a:t>
            </a:r>
            <a:r>
              <a:rPr lang="en"/>
              <a:t> Each internal node of the tree represents a decision based on a specific feature, and each leaf node represents the predicted outcome.</a:t>
            </a:r>
            <a:endParaRPr/>
          </a:p>
          <a:p>
            <a:pPr indent="-317182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Feature importance plots:</a:t>
            </a:r>
            <a:r>
              <a:rPr lang="en"/>
              <a:t> Feature importance plots visually represent the contribution of each feature to the predictive performance of a machine learning model </a:t>
            </a:r>
            <a:endParaRPr/>
          </a:p>
          <a:p>
            <a:pPr indent="-317182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M</a:t>
            </a:r>
            <a:r>
              <a:rPr b="1" lang="en"/>
              <a:t>odel-agnostic interpretability tools:</a:t>
            </a:r>
            <a:r>
              <a:rPr lang="en"/>
              <a:t> These tools aim to provide insights into the model's decision-making process without relying on model-specific characteristics. Eg: </a:t>
            </a:r>
            <a:r>
              <a:rPr b="1" lang="en"/>
              <a:t>Drwhy.AI, BERTViz and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more</a:t>
            </a:r>
            <a:r>
              <a:rPr b="1" lang="en"/>
              <a:t>.</a:t>
            </a:r>
            <a:endParaRPr b="1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23515"/>
            <a:ext cx="2825525" cy="18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1400" y="2958150"/>
            <a:ext cx="2310542" cy="203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6781400" y="2571750"/>
            <a:ext cx="9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BERTViz</a:t>
            </a:r>
            <a:endParaRPr b="1" sz="10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0350" y="2910450"/>
            <a:ext cx="3606350" cy="20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5819850" y="119100"/>
            <a:ext cx="306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TensorFlow Playground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Explainable AI</a:t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61575" y="4616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222222"/>
                </a:solidFill>
                <a:highlight>
                  <a:srgbClr val="FFFFFF"/>
                </a:highlight>
              </a:rPr>
              <a:t>Karim, M. R., Islam, T., Shajalal, M., Beyan, O., Lange, C., Cochez, M., ... &amp; Decker, S. (2023)</a:t>
            </a:r>
            <a:endParaRPr i="1" sz="1100"/>
          </a:p>
        </p:txBody>
      </p:sp>
      <p:sp>
        <p:nvSpPr>
          <p:cNvPr id="139" name="Google Shape;139;p21"/>
          <p:cNvSpPr txBox="1"/>
          <p:nvPr/>
        </p:nvSpPr>
        <p:spPr>
          <a:xfrm>
            <a:off x="3147975" y="48048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222222"/>
                </a:solidFill>
                <a:highlight>
                  <a:srgbClr val="FFFFFF"/>
                </a:highlight>
              </a:rPr>
              <a:t>Biecek, P., &amp; Burzykowski, T. (2021).</a:t>
            </a:r>
            <a:endParaRPr i="1" sz="1100"/>
          </a:p>
        </p:txBody>
      </p:sp>
      <p:sp>
        <p:nvSpPr>
          <p:cNvPr id="140" name="Google Shape;140;p21"/>
          <p:cNvSpPr txBox="1"/>
          <p:nvPr/>
        </p:nvSpPr>
        <p:spPr>
          <a:xfrm>
            <a:off x="6644150" y="4882525"/>
            <a:ext cx="9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Vig, J. (2019).</a:t>
            </a:r>
            <a:endParaRPr i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